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</p:sldIdLst>
  <p:sldSz cy="5143500" cx="9144000"/>
  <p:notesSz cx="5143500" cy="9144000"/>
  <p:embeddedFontLst>
    <p:embeddedFont>
      <p:font typeface="Heebo"/>
      <p:regular r:id="rId15"/>
      <p:bold r:id="rId16"/>
    </p:embeddedFont>
    <p:embeddedFont>
      <p:font typeface="Montserrat"/>
      <p:regular r:id="rId17"/>
      <p:bold r:id="rId18"/>
      <p:italic r:id="rId19"/>
      <p:boldItalic r:id="rId20"/>
    </p:embeddedFont>
    <p:embeddedFont>
      <p:font typeface="Heebo Light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7.xml"/><Relationship Id="rId22" Type="http://schemas.openxmlformats.org/officeDocument/2006/relationships/font" Target="fonts/HeeboLight-bold.fntdata"/><Relationship Id="rId10" Type="http://schemas.openxmlformats.org/officeDocument/2006/relationships/slide" Target="slides/slide6.xml"/><Relationship Id="rId21" Type="http://schemas.openxmlformats.org/officeDocument/2006/relationships/font" Target="fonts/HeeboLight-regular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font" Target="fonts/Heebo-regular.fntdata"/><Relationship Id="rId14" Type="http://schemas.openxmlformats.org/officeDocument/2006/relationships/slide" Target="slides/slide10.xml"/><Relationship Id="rId17" Type="http://schemas.openxmlformats.org/officeDocument/2006/relationships/font" Target="fonts/Montserrat-regular.fntdata"/><Relationship Id="rId16" Type="http://schemas.openxmlformats.org/officeDocument/2006/relationships/font" Target="fonts/Heebo-bold.fntdata"/><Relationship Id="rId5" Type="http://schemas.openxmlformats.org/officeDocument/2006/relationships/slide" Target="slides/slide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2.xml"/><Relationship Id="rId18" Type="http://schemas.openxmlformats.org/officeDocument/2006/relationships/font" Target="fonts/Montserrat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" name="Google Shape;53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313e335b104f34a3_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313e335b104f34a3_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313e335b104f34a3_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" name="Google Shape;85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5" name="Google Shape;18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3" name="Google Shape;13;p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7" name="Google Shape;47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48;p1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9" name="Google Shape;49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5" name="Google Shape;15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7" name="Google Shape;17;p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" name="Google Shape;19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1" name="Google Shape;21;p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3" name="Google Shape;23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5" name="Google Shape;25;p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" name="Google Shape;27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6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29" name="Google Shape;29;p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1" name="Google Shape;31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3" name="Google Shape;33;p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5" name="Google Shape;35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8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37" name="Google Shape;37;p8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" name="Google Shape;39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1" name="Google Shape;41;p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3" name="Google Shape;4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D0A2C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45" name="Google Shape;45;p1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29180" y="4844491"/>
            <a:ext cx="1071843" cy="256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0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Relationship Id="rId4" Type="http://schemas.openxmlformats.org/officeDocument/2006/relationships/image" Target="../media/image14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22.png"/><Relationship Id="rId6" Type="http://schemas.openxmlformats.org/officeDocument/2006/relationships/image" Target="../media/image21.png"/><Relationship Id="rId7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57" name="Google Shape;57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42" y="380181"/>
            <a:ext cx="3287241" cy="4383063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/>
          <p:nvPr/>
        </p:nvSpPr>
        <p:spPr>
          <a:xfrm>
            <a:off x="3925119" y="1903735"/>
            <a:ext cx="5113883" cy="4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None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A Képzőművészet Ko</a:t>
            </a:r>
            <a:r>
              <a:rPr lang="en-US" sz="2750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rszakai</a:t>
            </a:r>
            <a:endParaRPr b="0" i="0" sz="2750" u="none" cap="none" strike="noStrike"/>
          </a:p>
        </p:txBody>
      </p:sp>
      <p:sp>
        <p:nvSpPr>
          <p:cNvPr id="59" name="Google Shape;59;p13"/>
          <p:cNvSpPr/>
          <p:nvPr/>
        </p:nvSpPr>
        <p:spPr>
          <a:xfrm>
            <a:off x="3925119" y="2559323"/>
            <a:ext cx="4722763" cy="680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lang="en-US" sz="1100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Írta: Szilveszter Márton László</a:t>
            </a:r>
            <a:endParaRPr b="0" i="0" sz="1100" u="none" cap="none" strike="noStrike"/>
          </a:p>
        </p:txBody>
      </p:sp>
      <p:pic>
        <p:nvPicPr>
          <p:cNvPr id="60" name="Google Shape;6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2"/>
          <p:cNvSpPr txBox="1"/>
          <p:nvPr/>
        </p:nvSpPr>
        <p:spPr>
          <a:xfrm>
            <a:off x="2214900" y="2373596"/>
            <a:ext cx="50343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10" name="Google Shape;210;p22"/>
          <p:cNvSpPr/>
          <p:nvPr/>
        </p:nvSpPr>
        <p:spPr>
          <a:xfrm>
            <a:off x="2340298" y="2373599"/>
            <a:ext cx="4463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45720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50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Köszönöm a figyelmet!</a:t>
            </a:r>
            <a:endParaRPr b="0" i="0" sz="2750" u="none" cap="none" strike="noStrike"/>
          </a:p>
        </p:txBody>
      </p:sp>
      <p:pic>
        <p:nvPicPr>
          <p:cNvPr id="211" name="Google Shape;21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67" name="Google Shape;6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638" y="363959"/>
            <a:ext cx="3311649" cy="4415582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/>
          <p:nvPr/>
        </p:nvSpPr>
        <p:spPr>
          <a:xfrm>
            <a:off x="3839840" y="370582"/>
            <a:ext cx="4590529" cy="3668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300"/>
              <a:buFont typeface="Montserrat"/>
              <a:buNone/>
            </a:pPr>
            <a:r>
              <a:rPr b="0" i="0" lang="en-US" sz="230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Az Őskor és Ókor Művészete</a:t>
            </a:r>
            <a:endParaRPr b="0" i="0" sz="2300" u="none" cap="none" strike="noStrike"/>
          </a:p>
        </p:txBody>
      </p:sp>
      <p:sp>
        <p:nvSpPr>
          <p:cNvPr id="69" name="Google Shape;69;p14"/>
          <p:cNvSpPr/>
          <p:nvPr/>
        </p:nvSpPr>
        <p:spPr>
          <a:xfrm>
            <a:off x="3839840" y="883221"/>
            <a:ext cx="4893320" cy="343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900"/>
              <a:buFont typeface="Heebo"/>
              <a:buNone/>
            </a:pPr>
            <a:r>
              <a:rPr b="1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Az ember első nyomai</a:t>
            </a:r>
            <a:r>
              <a:rPr b="0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— a képzőművészet nem szórakozásból, hanem szükségletből született.</a:t>
            </a:r>
            <a:endParaRPr b="0" i="0" sz="900" u="none" cap="none" strike="noStrike"/>
          </a:p>
        </p:txBody>
      </p:sp>
      <p:sp>
        <p:nvSpPr>
          <p:cNvPr id="70" name="Google Shape;70;p14"/>
          <p:cNvSpPr/>
          <p:nvPr/>
        </p:nvSpPr>
        <p:spPr>
          <a:xfrm>
            <a:off x="3839840" y="1335881"/>
            <a:ext cx="4893320" cy="829270"/>
          </a:xfrm>
          <a:prstGeom prst="roundRect">
            <a:avLst>
              <a:gd fmla="val 5946" name="adj"/>
            </a:avLst>
          </a:prstGeom>
          <a:solidFill>
            <a:srgbClr val="31136C"/>
          </a:solidFill>
          <a:ln cap="flat" cmpd="sng" w="9525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3961954" y="1457995"/>
            <a:ext cx="1924645" cy="183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50"/>
              <a:buFont typeface="Montserrat"/>
              <a:buNone/>
            </a:pPr>
            <a:r>
              <a:rPr b="0" i="0" lang="en-US" sz="11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Őskor</a:t>
            </a:r>
            <a:endParaRPr b="0" i="0" sz="1150" u="none" cap="none" strike="noStrike"/>
          </a:p>
        </p:txBody>
      </p:sp>
      <p:sp>
        <p:nvSpPr>
          <p:cNvPr id="72" name="Google Shape;72;p14"/>
          <p:cNvSpPr/>
          <p:nvPr/>
        </p:nvSpPr>
        <p:spPr>
          <a:xfrm>
            <a:off x="3961954" y="1699692"/>
            <a:ext cx="4649093" cy="343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900"/>
              <a:buFont typeface="Heebo"/>
              <a:buNone/>
            </a:pPr>
            <a:r>
              <a:rPr b="0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Barlangfestmények, sziklavésetek, Vénusz-szobrocskák. A mágia és a rituálé eszközei: Lascaux, Altamira.</a:t>
            </a:r>
            <a:endParaRPr b="0" i="0" sz="900" u="none" cap="none" strike="noStrike"/>
          </a:p>
        </p:txBody>
      </p:sp>
      <p:sp>
        <p:nvSpPr>
          <p:cNvPr id="73" name="Google Shape;73;p14"/>
          <p:cNvSpPr/>
          <p:nvPr/>
        </p:nvSpPr>
        <p:spPr>
          <a:xfrm>
            <a:off x="3839840" y="2262336"/>
            <a:ext cx="4893320" cy="657597"/>
          </a:xfrm>
          <a:prstGeom prst="roundRect">
            <a:avLst>
              <a:gd fmla="val 7498" name="adj"/>
            </a:avLst>
          </a:prstGeom>
          <a:solidFill>
            <a:srgbClr val="31136C"/>
          </a:solidFill>
          <a:ln cap="flat" cmpd="sng" w="9525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3961954" y="2384450"/>
            <a:ext cx="1924645" cy="183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50"/>
              <a:buFont typeface="Montserrat"/>
              <a:buNone/>
            </a:pPr>
            <a:r>
              <a:rPr b="0" i="0" lang="en-US" sz="11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Mezopotámia</a:t>
            </a:r>
            <a:endParaRPr b="0" i="0" sz="1150" u="none" cap="none" strike="noStrike"/>
          </a:p>
        </p:txBody>
      </p:sp>
      <p:sp>
        <p:nvSpPr>
          <p:cNvPr id="75" name="Google Shape;75;p14"/>
          <p:cNvSpPr/>
          <p:nvPr/>
        </p:nvSpPr>
        <p:spPr>
          <a:xfrm>
            <a:off x="3961954" y="2626147"/>
            <a:ext cx="5106293" cy="17167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900"/>
              <a:buFont typeface="Heebo"/>
              <a:buNone/>
            </a:pPr>
            <a:r>
              <a:rPr b="0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Domborművek, zikkuratok díszítése, uralkodók dicsőítése agyagtáblákon és kőfelületeken.</a:t>
            </a:r>
            <a:endParaRPr b="0" i="0" sz="900" u="none" cap="none" strike="noStrike"/>
          </a:p>
        </p:txBody>
      </p:sp>
      <p:sp>
        <p:nvSpPr>
          <p:cNvPr id="76" name="Google Shape;76;p14"/>
          <p:cNvSpPr/>
          <p:nvPr/>
        </p:nvSpPr>
        <p:spPr>
          <a:xfrm>
            <a:off x="3839840" y="3017118"/>
            <a:ext cx="4893320" cy="829270"/>
          </a:xfrm>
          <a:prstGeom prst="roundRect">
            <a:avLst>
              <a:gd fmla="val 5946" name="adj"/>
            </a:avLst>
          </a:prstGeom>
          <a:solidFill>
            <a:srgbClr val="31136C"/>
          </a:solidFill>
          <a:ln cap="flat" cmpd="sng" w="9525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4"/>
          <p:cNvSpPr/>
          <p:nvPr/>
        </p:nvSpPr>
        <p:spPr>
          <a:xfrm>
            <a:off x="3961954" y="3139232"/>
            <a:ext cx="1924645" cy="183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50"/>
              <a:buFont typeface="Montserrat"/>
              <a:buNone/>
            </a:pPr>
            <a:r>
              <a:rPr b="0" i="0" lang="en-US" sz="11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Ókori Egyiptom</a:t>
            </a:r>
            <a:endParaRPr b="0" i="0" sz="1150" u="none" cap="none" strike="noStrike"/>
          </a:p>
        </p:txBody>
      </p:sp>
      <p:sp>
        <p:nvSpPr>
          <p:cNvPr id="78" name="Google Shape;78;p14"/>
          <p:cNvSpPr/>
          <p:nvPr/>
        </p:nvSpPr>
        <p:spPr>
          <a:xfrm>
            <a:off x="3961954" y="3380929"/>
            <a:ext cx="4649093" cy="343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900"/>
              <a:buFont typeface="Heebo"/>
              <a:buNone/>
            </a:pPr>
            <a:r>
              <a:rPr b="0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Szigorú kánon, frontális ábrázolás, hieroglifák és monumentális szobrok — a halál és öröklét szolgálatában.</a:t>
            </a:r>
            <a:endParaRPr b="0" i="0" sz="900" u="none" cap="none" strike="noStrike"/>
          </a:p>
        </p:txBody>
      </p:sp>
      <p:sp>
        <p:nvSpPr>
          <p:cNvPr id="79" name="Google Shape;79;p14"/>
          <p:cNvSpPr/>
          <p:nvPr/>
        </p:nvSpPr>
        <p:spPr>
          <a:xfrm>
            <a:off x="3839840" y="3943573"/>
            <a:ext cx="4893320" cy="829270"/>
          </a:xfrm>
          <a:prstGeom prst="roundRect">
            <a:avLst>
              <a:gd fmla="val 5946" name="adj"/>
            </a:avLst>
          </a:prstGeom>
          <a:solidFill>
            <a:srgbClr val="31136C"/>
          </a:solidFill>
          <a:ln cap="flat" cmpd="sng" w="9525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4"/>
          <p:cNvSpPr/>
          <p:nvPr/>
        </p:nvSpPr>
        <p:spPr>
          <a:xfrm>
            <a:off x="3961954" y="4065687"/>
            <a:ext cx="1982465" cy="18343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50"/>
              <a:buFont typeface="Montserrat"/>
              <a:buNone/>
            </a:pPr>
            <a:r>
              <a:rPr b="0" i="0" lang="en-US" sz="11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Görögök és Rómaiak</a:t>
            </a:r>
            <a:endParaRPr b="0" i="0" sz="1150" u="none" cap="none" strike="noStrike"/>
          </a:p>
        </p:txBody>
      </p:sp>
      <p:sp>
        <p:nvSpPr>
          <p:cNvPr id="81" name="Google Shape;81;p14"/>
          <p:cNvSpPr/>
          <p:nvPr/>
        </p:nvSpPr>
        <p:spPr>
          <a:xfrm>
            <a:off x="3961954" y="4307384"/>
            <a:ext cx="4649093" cy="3433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900"/>
              <a:buFont typeface="Heebo"/>
              <a:buNone/>
            </a:pPr>
            <a:r>
              <a:rPr b="0" i="0" lang="en-US" sz="9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Idealizált emberi alak, harmónia, perspektíva kezdetei — a Parthenón, a Colosseum és a mozaikművészet.</a:t>
            </a:r>
            <a:endParaRPr b="0" i="0" sz="900" u="none" cap="none" strike="noStrike"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88" name="Google Shape;88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19" y="1257598"/>
            <a:ext cx="2628230" cy="26282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>
            <a:off x="3474988" y="1240780"/>
            <a:ext cx="685726" cy="266402"/>
          </a:xfrm>
          <a:prstGeom prst="roundRect">
            <a:avLst>
              <a:gd fmla="val 17880" name="adj"/>
            </a:avLst>
          </a:prstGeom>
          <a:solidFill>
            <a:srgbClr val="1E0C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3560043" y="1283271"/>
            <a:ext cx="972815" cy="181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850"/>
              <a:buFont typeface="Heebo"/>
              <a:buNone/>
            </a:pPr>
            <a:r>
              <a:rPr b="0" i="0" lang="en-US" sz="8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400–1400</a:t>
            </a:r>
            <a:endParaRPr b="0" i="0" sz="850" u="none" cap="none" strike="noStrike"/>
          </a:p>
        </p:txBody>
      </p:sp>
      <p:sp>
        <p:nvSpPr>
          <p:cNvPr id="91" name="Google Shape;91;p15"/>
          <p:cNvSpPr/>
          <p:nvPr/>
        </p:nvSpPr>
        <p:spPr>
          <a:xfrm>
            <a:off x="3474988" y="1563886"/>
            <a:ext cx="4453682" cy="4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None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A Középkor Művészete</a:t>
            </a:r>
            <a:endParaRPr b="0" i="0" sz="2750" u="none" cap="none" strike="noStrike"/>
          </a:p>
        </p:txBody>
      </p:sp>
      <p:sp>
        <p:nvSpPr>
          <p:cNvPr id="92" name="Google Shape;92;p15"/>
          <p:cNvSpPr/>
          <p:nvPr/>
        </p:nvSpPr>
        <p:spPr>
          <a:xfrm>
            <a:off x="3474988" y="2148632"/>
            <a:ext cx="5177582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Vallás és szimbólumok ereje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— minden alkotás Isten dicsőségét szolgálta. A természethű ábrázolás helyett a lelki igazság volt a cél.</a:t>
            </a:r>
            <a:endParaRPr b="0" i="0" sz="1100" u="none" cap="none" strike="noStrike"/>
          </a:p>
        </p:txBody>
      </p:sp>
      <p:sp>
        <p:nvSpPr>
          <p:cNvPr id="93" name="Google Shape;93;p15"/>
          <p:cNvSpPr/>
          <p:nvPr/>
        </p:nvSpPr>
        <p:spPr>
          <a:xfrm>
            <a:off x="3474988" y="2729805"/>
            <a:ext cx="5177582" cy="12827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Char char="•"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Bizánci művészet: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arany háttér, mozaikok, ikonok — transzcendens, időtlen jelenlét</a:t>
            </a:r>
            <a:endParaRPr b="0" i="0" sz="1100" u="none" cap="none" strike="noStrike"/>
          </a:p>
          <a:p>
            <a:pPr indent="-342900" lvl="0" marL="3429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Char char="•"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Román stílus: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vastag falak, félkör ívek, masszív kőtemplomok</a:t>
            </a:r>
            <a:endParaRPr b="0" i="0" sz="1100" u="none" cap="none" strike="noStrike"/>
          </a:p>
          <a:p>
            <a:pPr indent="-342900" lvl="0" marL="3429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Char char="•"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Gótika: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csúcsívek, rózsaablakok, üvegfestmények — a fény teológiája</a:t>
            </a:r>
            <a:endParaRPr b="0" i="0" sz="1100" u="none" cap="none" strike="noStrike"/>
          </a:p>
          <a:p>
            <a:pPr indent="-342900" lvl="0" marL="34290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Char char="•"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Miniatúrafestészet: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kéziratok díszítése aranyozott inicálékkal</a:t>
            </a:r>
            <a:endParaRPr b="0" i="0" sz="1100" u="none" cap="none" strike="noStrike"/>
          </a:p>
        </p:txBody>
      </p:sp>
      <p:pic>
        <p:nvPicPr>
          <p:cNvPr id="94" name="Google Shape;9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6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01" name="Google Shape;10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336" y="372889"/>
            <a:ext cx="3298254" cy="439772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/>
          <p:nvPr/>
        </p:nvSpPr>
        <p:spPr>
          <a:xfrm>
            <a:off x="3886349" y="398041"/>
            <a:ext cx="906810" cy="248543"/>
          </a:xfrm>
          <a:prstGeom prst="roundRect">
            <a:avLst>
              <a:gd fmla="val 17668" name="adj"/>
            </a:avLst>
          </a:prstGeom>
          <a:noFill/>
          <a:ln cap="flat" cmpd="sng" w="9525">
            <a:solidFill>
              <a:srgbClr val="481C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6"/>
          <p:cNvSpPr/>
          <p:nvPr/>
        </p:nvSpPr>
        <p:spPr>
          <a:xfrm>
            <a:off x="3969469" y="441945"/>
            <a:ext cx="1197769" cy="1607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481C9E"/>
              </a:buClr>
              <a:buSzPts val="800"/>
              <a:buFont typeface="Heebo"/>
              <a:buNone/>
            </a:pPr>
            <a:r>
              <a:rPr b="0" i="0" lang="en-US" sz="800" u="none" cap="none" strike="noStrike">
                <a:solidFill>
                  <a:srgbClr val="481C9E"/>
                </a:solidFill>
                <a:latin typeface="Heebo"/>
                <a:ea typeface="Heebo"/>
                <a:cs typeface="Heebo"/>
                <a:sym typeface="Heebo"/>
              </a:rPr>
              <a:t>15–16. SZÁZAD</a:t>
            </a:r>
            <a:endParaRPr b="0" i="0" sz="800" u="none" cap="none" strike="noStrike"/>
          </a:p>
        </p:txBody>
      </p:sp>
      <p:sp>
        <p:nvSpPr>
          <p:cNvPr id="104" name="Google Shape;104;p16"/>
          <p:cNvSpPr/>
          <p:nvPr/>
        </p:nvSpPr>
        <p:spPr>
          <a:xfrm>
            <a:off x="3886349" y="694730"/>
            <a:ext cx="4800302" cy="81676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550"/>
              <a:buFont typeface="Montserrat"/>
              <a:buNone/>
            </a:pPr>
            <a:r>
              <a:rPr b="0" i="0" lang="en-US" sz="25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Reneszánsz: Az Ember Középpontba Kerülése</a:t>
            </a:r>
            <a:endParaRPr b="0" i="0" sz="2550" u="none" cap="none" strike="noStrike"/>
          </a:p>
        </p:txBody>
      </p:sp>
      <p:sp>
        <p:nvSpPr>
          <p:cNvPr id="105" name="Google Shape;105;p16"/>
          <p:cNvSpPr/>
          <p:nvPr/>
        </p:nvSpPr>
        <p:spPr>
          <a:xfrm>
            <a:off x="3886349" y="1692176"/>
            <a:ext cx="4800302" cy="4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00"/>
              <a:buFont typeface="Heebo"/>
              <a:buNone/>
            </a:pPr>
            <a:r>
              <a:rPr b="0" i="0" lang="en-US" sz="10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Az antikvitás újrafelfedezése és a humanizmus eszméi gyökeres fordulatot hoztak: az ember vált a világ mértékévé.</a:t>
            </a:r>
            <a:endParaRPr b="0" i="0" sz="1000" u="none" cap="none" strike="noStrike"/>
          </a:p>
        </p:txBody>
      </p:sp>
      <p:sp>
        <p:nvSpPr>
          <p:cNvPr id="106" name="Google Shape;106;p16"/>
          <p:cNvSpPr/>
          <p:nvPr/>
        </p:nvSpPr>
        <p:spPr>
          <a:xfrm>
            <a:off x="4363566" y="2229371"/>
            <a:ext cx="2461245" cy="204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Perspektíva és anatómia</a:t>
            </a:r>
            <a:endParaRPr b="0" i="0" sz="1250" u="none" cap="none" strike="noStrike"/>
          </a:p>
        </p:txBody>
      </p:sp>
      <p:sp>
        <p:nvSpPr>
          <p:cNvPr id="107" name="Google Shape;107;p16"/>
          <p:cNvSpPr/>
          <p:nvPr/>
        </p:nvSpPr>
        <p:spPr>
          <a:xfrm>
            <a:off x="4363566" y="2505745"/>
            <a:ext cx="4323085" cy="4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00"/>
              <a:buFont typeface="Heebo"/>
              <a:buNone/>
            </a:pPr>
            <a:r>
              <a:rPr b="0" i="0" lang="en-US" sz="10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Leonardo, Michelangelo és Raffaello tudományos pontossággal ábrázolták az emberi testet és a teret.</a:t>
            </a:r>
            <a:endParaRPr b="0" i="0" sz="1000" u="none" cap="none" strike="noStrike"/>
          </a:p>
        </p:txBody>
      </p:sp>
      <p:sp>
        <p:nvSpPr>
          <p:cNvPr id="108" name="Google Shape;108;p16"/>
          <p:cNvSpPr/>
          <p:nvPr/>
        </p:nvSpPr>
        <p:spPr>
          <a:xfrm>
            <a:off x="4363566" y="3148385"/>
            <a:ext cx="2376488" cy="204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Sfumato és chiaroscuro</a:t>
            </a:r>
            <a:endParaRPr b="0" i="0" sz="1250" u="none" cap="none" strike="noStrike"/>
          </a:p>
        </p:txBody>
      </p:sp>
      <p:sp>
        <p:nvSpPr>
          <p:cNvPr id="109" name="Google Shape;109;p16"/>
          <p:cNvSpPr/>
          <p:nvPr/>
        </p:nvSpPr>
        <p:spPr>
          <a:xfrm>
            <a:off x="4363566" y="3424758"/>
            <a:ext cx="4323085" cy="4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00"/>
              <a:buFont typeface="Heebo"/>
              <a:buNone/>
            </a:pPr>
            <a:r>
              <a:rPr b="0" i="0" lang="en-US" sz="10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fény-árnyék kezelés forradalma — az alakok plasztikusan emelkednek ki a sötétből.</a:t>
            </a:r>
            <a:endParaRPr b="0" i="0" sz="1000" u="none" cap="none" strike="noStrike"/>
          </a:p>
        </p:txBody>
      </p:sp>
      <p:sp>
        <p:nvSpPr>
          <p:cNvPr id="110" name="Google Shape;110;p16"/>
          <p:cNvSpPr/>
          <p:nvPr/>
        </p:nvSpPr>
        <p:spPr>
          <a:xfrm>
            <a:off x="4363566" y="4067398"/>
            <a:ext cx="2090812" cy="20411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250"/>
              <a:buFont typeface="Montserrat"/>
              <a:buNone/>
            </a:pPr>
            <a:r>
              <a:rPr b="0" i="0" lang="en-US" sz="12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Antik örökség</a:t>
            </a:r>
            <a:endParaRPr b="0" i="0" sz="1250" u="none" cap="none" strike="noStrike"/>
          </a:p>
        </p:txBody>
      </p:sp>
      <p:sp>
        <p:nvSpPr>
          <p:cNvPr id="111" name="Google Shape;111;p16"/>
          <p:cNvSpPr/>
          <p:nvPr/>
        </p:nvSpPr>
        <p:spPr>
          <a:xfrm>
            <a:off x="4363566" y="4343772"/>
            <a:ext cx="4323085" cy="4016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00"/>
              <a:buFont typeface="Heebo"/>
              <a:buNone/>
            </a:pPr>
            <a:r>
              <a:rPr b="0" i="0" lang="en-US" sz="10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Görög-római minták, harmónia, arányosság — a szépség törvényeinek tudatos alkalmazása.</a:t>
            </a:r>
            <a:endParaRPr b="0" i="0" sz="1000" u="none" cap="none" strike="noStrike"/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7"/>
          <p:cNvSpPr/>
          <p:nvPr/>
        </p:nvSpPr>
        <p:spPr>
          <a:xfrm>
            <a:off x="496119" y="864543"/>
            <a:ext cx="4728344" cy="4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None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Barokk és Klasszicizmus</a:t>
            </a:r>
            <a:endParaRPr b="0" i="0" sz="2750" u="none" cap="none" strike="noStrike"/>
          </a:p>
        </p:txBody>
      </p:sp>
      <p:sp>
        <p:nvSpPr>
          <p:cNvPr id="119" name="Google Shape;119;p17"/>
          <p:cNvSpPr/>
          <p:nvPr/>
        </p:nvSpPr>
        <p:spPr>
          <a:xfrm>
            <a:off x="496119" y="1591047"/>
            <a:ext cx="8608963" cy="22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1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Dráma és racionalitás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— két egymással vitázó esztétikai világnézet uralta a 17–18. századi Európát.</a:t>
            </a:r>
            <a:endParaRPr b="0" i="0" sz="1100" u="none" cap="none" strike="noStrike"/>
          </a:p>
        </p:txBody>
      </p:sp>
      <p:sp>
        <p:nvSpPr>
          <p:cNvPr id="120" name="Google Shape;120;p17"/>
          <p:cNvSpPr/>
          <p:nvPr/>
        </p:nvSpPr>
        <p:spPr>
          <a:xfrm>
            <a:off x="394022" y="1977330"/>
            <a:ext cx="4107135" cy="1312962"/>
          </a:xfrm>
          <a:prstGeom prst="roundRect">
            <a:avLst>
              <a:gd fmla="val 7774" name="adj"/>
            </a:avLst>
          </a:prstGeom>
          <a:solidFill>
            <a:srgbClr val="481C9E">
              <a:alpha val="94901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7"/>
          <p:cNvSpPr/>
          <p:nvPr/>
        </p:nvSpPr>
        <p:spPr>
          <a:xfrm>
            <a:off x="535781" y="2119089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Barokk (17. sz.)</a:t>
            </a:r>
            <a:endParaRPr b="0" i="0" sz="1350" u="none" cap="none" strike="noStrike"/>
          </a:p>
        </p:txBody>
      </p:sp>
      <p:sp>
        <p:nvSpPr>
          <p:cNvPr id="122" name="Google Shape;122;p17"/>
          <p:cNvSpPr/>
          <p:nvPr/>
        </p:nvSpPr>
        <p:spPr>
          <a:xfrm>
            <a:off x="535781" y="2482304"/>
            <a:ext cx="3823618" cy="680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 Light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 Light"/>
                <a:ea typeface="Heebo Light"/>
                <a:cs typeface="Heebo Light"/>
                <a:sym typeface="Heebo Light"/>
              </a:rPr>
              <a:t>Mozgalmasság, szenvedély, túlzás. Caravaggio, Rubens, Rembrandt — az érzelmek és a fény drámai játéka. Az egyház és az abszolút monarchia reprezentációs eszköze.</a:t>
            </a:r>
            <a:endParaRPr b="0" i="0" sz="1100" u="none" cap="none" strike="noStrike"/>
          </a:p>
        </p:txBody>
      </p:sp>
      <p:sp>
        <p:nvSpPr>
          <p:cNvPr id="123" name="Google Shape;123;p17"/>
          <p:cNvSpPr/>
          <p:nvPr/>
        </p:nvSpPr>
        <p:spPr>
          <a:xfrm>
            <a:off x="4749701" y="2119089"/>
            <a:ext cx="2317924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Klasszicizmus (18. sz.)</a:t>
            </a:r>
            <a:endParaRPr b="0" i="0" sz="1350" u="none" cap="none" strike="noStrike"/>
          </a:p>
        </p:txBody>
      </p:sp>
      <p:sp>
        <p:nvSpPr>
          <p:cNvPr id="124" name="Google Shape;124;p17"/>
          <p:cNvSpPr/>
          <p:nvPr/>
        </p:nvSpPr>
        <p:spPr>
          <a:xfrm>
            <a:off x="4749701" y="2482304"/>
            <a:ext cx="3902943" cy="680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Rend, mérték, értelem. Az antik görög-római ideálok visszatérése. Tiszta vonalak, nyugodt kompozíciók — David, Poussin. A felvilágosodás szelleme a vásznon.</a:t>
            </a:r>
            <a:endParaRPr b="0" i="0" sz="1100" u="none" cap="none" strike="noStrike"/>
          </a:p>
        </p:txBody>
      </p:sp>
      <p:sp>
        <p:nvSpPr>
          <p:cNvPr id="125" name="Google Shape;125;p17"/>
          <p:cNvSpPr/>
          <p:nvPr/>
        </p:nvSpPr>
        <p:spPr>
          <a:xfrm>
            <a:off x="496119" y="3449762"/>
            <a:ext cx="8151763" cy="829196"/>
          </a:xfrm>
          <a:prstGeom prst="roundRect">
            <a:avLst>
              <a:gd fmla="val 7181" name="adj"/>
            </a:avLst>
          </a:prstGeom>
          <a:solidFill>
            <a:srgbClr val="02234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26" name="Google Shape;12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7877" y="3655293"/>
            <a:ext cx="177180" cy="14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7"/>
          <p:cNvSpPr/>
          <p:nvPr/>
        </p:nvSpPr>
        <p:spPr>
          <a:xfrm>
            <a:off x="956816" y="3626941"/>
            <a:ext cx="7549307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FFFFFF"/>
                </a:solidFill>
                <a:latin typeface="Heebo"/>
                <a:ea typeface="Heebo"/>
                <a:cs typeface="Heebo"/>
                <a:sym typeface="Heebo"/>
              </a:rPr>
              <a:t>Mindkét stílus párhuzamosan élt — miközben Versailles-ban virágzott a barokk pompa, a filozófusok a klasszikus egyszerűséget hirdették.</a:t>
            </a:r>
            <a:endParaRPr b="0" i="0" sz="1100" u="none" cap="none" strike="noStrike"/>
          </a:p>
        </p:txBody>
      </p:sp>
      <p:pic>
        <p:nvPicPr>
          <p:cNvPr id="128" name="Google Shape;12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8"/>
          <p:cNvSpPr/>
          <p:nvPr/>
        </p:nvSpPr>
        <p:spPr>
          <a:xfrm>
            <a:off x="496119" y="1172914"/>
            <a:ext cx="773311" cy="266402"/>
          </a:xfrm>
          <a:prstGeom prst="roundRect">
            <a:avLst>
              <a:gd fmla="val 17880" name="adj"/>
            </a:avLst>
          </a:prstGeom>
          <a:solidFill>
            <a:srgbClr val="1E0C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581174" y="1215405"/>
            <a:ext cx="1060400" cy="181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850"/>
              <a:buFont typeface="Heebo"/>
              <a:buNone/>
            </a:pPr>
            <a:r>
              <a:rPr b="0" i="0" lang="en-US" sz="8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19. SZÁZAD</a:t>
            </a:r>
            <a:endParaRPr b="0" i="0" sz="850" u="none" cap="none" strike="noStrike"/>
          </a:p>
        </p:txBody>
      </p:sp>
      <p:sp>
        <p:nvSpPr>
          <p:cNvPr id="136" name="Google Shape;136;p18"/>
          <p:cNvSpPr/>
          <p:nvPr/>
        </p:nvSpPr>
        <p:spPr>
          <a:xfrm>
            <a:off x="496119" y="1496020"/>
            <a:ext cx="4822254" cy="4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None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Romantika és Realizmus</a:t>
            </a:r>
            <a:endParaRPr b="0" i="0" sz="2750" u="none" cap="none" strike="noStrike"/>
          </a:p>
        </p:txBody>
      </p:sp>
      <p:sp>
        <p:nvSpPr>
          <p:cNvPr id="137" name="Google Shape;137;p18"/>
          <p:cNvSpPr/>
          <p:nvPr/>
        </p:nvSpPr>
        <p:spPr>
          <a:xfrm>
            <a:off x="496119" y="2080766"/>
            <a:ext cx="5177582" cy="68044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romantika az érzelmeknek, a természetnek és az egyéni léleknek adott hangot — szemben a hideg racionalitással. A realizmus ezzel szemben a hétköznapi valóságot tárta fel kendőzetlenül.</a:t>
            </a:r>
            <a:endParaRPr b="0" i="0" sz="1100" u="none" cap="none" strike="noStrike"/>
          </a:p>
        </p:txBody>
      </p:sp>
      <p:pic>
        <p:nvPicPr>
          <p:cNvPr descr="preencoded.png" id="138" name="Google Shape;13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24339" y="636984"/>
            <a:ext cx="2628230" cy="262823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8"/>
          <p:cNvSpPr/>
          <p:nvPr/>
        </p:nvSpPr>
        <p:spPr>
          <a:xfrm>
            <a:off x="496119" y="3584153"/>
            <a:ext cx="4004965" cy="1081757"/>
          </a:xfrm>
          <a:prstGeom prst="roundRect">
            <a:avLst>
              <a:gd fmla="val 8453" name="adj"/>
            </a:avLst>
          </a:prstGeom>
          <a:solidFill>
            <a:srgbClr val="0D0A2C">
              <a:alpha val="94901"/>
            </a:srgbClr>
          </a:solidFill>
          <a:ln cap="flat" cmpd="sng" w="19050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0" name="Google Shape;140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69" y="3584153"/>
            <a:ext cx="76200" cy="108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8"/>
          <p:cNvSpPr/>
          <p:nvPr/>
        </p:nvSpPr>
        <p:spPr>
          <a:xfrm>
            <a:off x="714077" y="3744962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Romantika</a:t>
            </a:r>
            <a:endParaRPr b="0" i="0" sz="1350" u="none" cap="none" strike="noStrike"/>
          </a:p>
        </p:txBody>
      </p:sp>
      <p:sp>
        <p:nvSpPr>
          <p:cNvPr id="142" name="Google Shape;142;p18"/>
          <p:cNvSpPr/>
          <p:nvPr/>
        </p:nvSpPr>
        <p:spPr>
          <a:xfrm>
            <a:off x="714077" y="4051474"/>
            <a:ext cx="3626197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Delacroix, Caspar David Friedrich — viharos tájak, nemzeti hősök, érzelmi katarzis.</a:t>
            </a:r>
            <a:endParaRPr b="0" i="0" sz="1100" u="none" cap="none" strike="noStrike"/>
          </a:p>
        </p:txBody>
      </p:sp>
      <p:sp>
        <p:nvSpPr>
          <p:cNvPr id="143" name="Google Shape;143;p18"/>
          <p:cNvSpPr/>
          <p:nvPr/>
        </p:nvSpPr>
        <p:spPr>
          <a:xfrm>
            <a:off x="4642842" y="3584153"/>
            <a:ext cx="4005039" cy="1081757"/>
          </a:xfrm>
          <a:prstGeom prst="roundRect">
            <a:avLst>
              <a:gd fmla="val 8453" name="adj"/>
            </a:avLst>
          </a:prstGeom>
          <a:solidFill>
            <a:srgbClr val="0D0A2C">
              <a:alpha val="94901"/>
            </a:srgbClr>
          </a:solidFill>
          <a:ln cap="flat" cmpd="sng" w="19050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44" name="Google Shape;144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23792" y="3584153"/>
            <a:ext cx="76200" cy="108175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>
            <a:off x="4860801" y="3744962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Realizmus</a:t>
            </a:r>
            <a:endParaRPr b="0" i="0" sz="1350" u="none" cap="none" strike="noStrike"/>
          </a:p>
        </p:txBody>
      </p:sp>
      <p:sp>
        <p:nvSpPr>
          <p:cNvPr id="146" name="Google Shape;146;p18"/>
          <p:cNvSpPr/>
          <p:nvPr/>
        </p:nvSpPr>
        <p:spPr>
          <a:xfrm>
            <a:off x="4860801" y="4051474"/>
            <a:ext cx="3626272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Courbet, Millet — parasztok, munkások, szociális igazságtalanságok — a festészet mint társadalmi tükör.</a:t>
            </a:r>
            <a:endParaRPr b="0" i="0" sz="1100" u="none" cap="none" strike="noStrike"/>
          </a:p>
        </p:txBody>
      </p:sp>
      <p:pic>
        <p:nvPicPr>
          <p:cNvPr id="147" name="Google Shape;147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9"/>
          <p:cNvSpPr/>
          <p:nvPr/>
        </p:nvSpPr>
        <p:spPr>
          <a:xfrm>
            <a:off x="0" y="0"/>
            <a:ext cx="3429000" cy="5143500"/>
          </a:xfrm>
          <a:prstGeom prst="rect">
            <a:avLst/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54" name="Google Shape;15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42" y="380181"/>
            <a:ext cx="3287241" cy="4383063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9"/>
          <p:cNvSpPr/>
          <p:nvPr/>
        </p:nvSpPr>
        <p:spPr>
          <a:xfrm>
            <a:off x="3925119" y="501179"/>
            <a:ext cx="758354" cy="275927"/>
          </a:xfrm>
          <a:prstGeom prst="roundRect">
            <a:avLst>
              <a:gd fmla="val 17263" name="adj"/>
            </a:avLst>
          </a:prstGeom>
          <a:noFill/>
          <a:ln cap="flat" cmpd="sng" w="9525">
            <a:solidFill>
              <a:srgbClr val="481C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4014936" y="548432"/>
            <a:ext cx="1035918" cy="18142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481C9E"/>
              </a:buClr>
              <a:buSzPts val="850"/>
              <a:buFont typeface="Heebo"/>
              <a:buNone/>
            </a:pPr>
            <a:r>
              <a:rPr b="0" i="0" lang="en-US" sz="850" u="none" cap="none" strike="noStrike">
                <a:solidFill>
                  <a:srgbClr val="481C9E"/>
                </a:solidFill>
                <a:latin typeface="Heebo"/>
                <a:ea typeface="Heebo"/>
                <a:cs typeface="Heebo"/>
                <a:sym typeface="Heebo"/>
              </a:rPr>
              <a:t>1860–1910</a:t>
            </a:r>
            <a:endParaRPr b="0" i="0" sz="850" u="none" cap="none" strike="noStrike"/>
          </a:p>
        </p:txBody>
      </p:sp>
      <p:sp>
        <p:nvSpPr>
          <p:cNvPr id="157" name="Google Shape;157;p19"/>
          <p:cNvSpPr/>
          <p:nvPr/>
        </p:nvSpPr>
        <p:spPr>
          <a:xfrm>
            <a:off x="3925119" y="833810"/>
            <a:ext cx="4722763" cy="8859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None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Impresszionizmus és Posztimpresszionizmus</a:t>
            </a:r>
            <a:endParaRPr b="0" i="0" sz="2750" u="none" cap="none" strike="noStrike"/>
          </a:p>
        </p:txBody>
      </p:sp>
      <p:sp>
        <p:nvSpPr>
          <p:cNvPr id="158" name="Google Shape;158;p19"/>
          <p:cNvSpPr/>
          <p:nvPr/>
        </p:nvSpPr>
        <p:spPr>
          <a:xfrm>
            <a:off x="3925119" y="1932384"/>
            <a:ext cx="4722763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fény pillanatnyiságának megragadása — a műterem helyett a szabadba vonultak a festők.</a:t>
            </a:r>
            <a:endParaRPr b="0" i="0" sz="1100" u="none" cap="none" strike="noStrike"/>
          </a:p>
        </p:txBody>
      </p:sp>
      <p:sp>
        <p:nvSpPr>
          <p:cNvPr id="159" name="Google Shape;159;p19"/>
          <p:cNvSpPr/>
          <p:nvPr/>
        </p:nvSpPr>
        <p:spPr>
          <a:xfrm>
            <a:off x="3925119" y="2545482"/>
            <a:ext cx="4722763" cy="2096839"/>
          </a:xfrm>
          <a:prstGeom prst="roundRect">
            <a:avLst>
              <a:gd fmla="val 2840" name="adj"/>
            </a:avLst>
          </a:prstGeom>
          <a:solidFill>
            <a:srgbClr val="31136C"/>
          </a:solidFill>
          <a:ln cap="flat" cmpd="sng" w="9525">
            <a:solidFill>
              <a:srgbClr val="4A2C8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9"/>
          <p:cNvSpPr/>
          <p:nvPr/>
        </p:nvSpPr>
        <p:spPr>
          <a:xfrm>
            <a:off x="3929881" y="2550244"/>
            <a:ext cx="4713238" cy="1043657"/>
          </a:xfrm>
          <a:prstGeom prst="roundRect">
            <a:avLst>
              <a:gd fmla="val 5705" name="adj"/>
            </a:avLst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9"/>
          <p:cNvSpPr/>
          <p:nvPr/>
        </p:nvSpPr>
        <p:spPr>
          <a:xfrm>
            <a:off x="4071640" y="2692003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Impresszionizmus</a:t>
            </a:r>
            <a:endParaRPr b="0" i="0" sz="1350" u="none" cap="none" strike="noStrike"/>
          </a:p>
        </p:txBody>
      </p:sp>
      <p:sp>
        <p:nvSpPr>
          <p:cNvPr id="162" name="Google Shape;162;p19"/>
          <p:cNvSpPr/>
          <p:nvPr/>
        </p:nvSpPr>
        <p:spPr>
          <a:xfrm>
            <a:off x="4071640" y="2998515"/>
            <a:ext cx="4429720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Monet, Renoir, Degas — laza ecsetvonások, természetes fény, pillanatszerű benyomások. </a:t>
            </a:r>
            <a:r>
              <a:rPr lang="en-US" sz="1100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vilá</a:t>
            </a: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g </a:t>
            </a:r>
            <a:r>
              <a:rPr lang="en-US" sz="1100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gyönyörködött benne.</a:t>
            </a:r>
            <a:endParaRPr b="0" i="0" sz="1100" u="none" cap="none" strike="noStrike"/>
          </a:p>
        </p:txBody>
      </p:sp>
      <p:sp>
        <p:nvSpPr>
          <p:cNvPr id="163" name="Google Shape;163;p19"/>
          <p:cNvSpPr/>
          <p:nvPr/>
        </p:nvSpPr>
        <p:spPr>
          <a:xfrm>
            <a:off x="3929881" y="3593902"/>
            <a:ext cx="4713238" cy="1043657"/>
          </a:xfrm>
          <a:prstGeom prst="rect">
            <a:avLst/>
          </a:prstGeom>
          <a:solidFill>
            <a:srgbClr val="31136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9"/>
          <p:cNvSpPr/>
          <p:nvPr/>
        </p:nvSpPr>
        <p:spPr>
          <a:xfrm>
            <a:off x="3929881" y="3593902"/>
            <a:ext cx="4713238" cy="19050"/>
          </a:xfrm>
          <a:prstGeom prst="roundRect">
            <a:avLst>
              <a:gd fmla="val 312558" name="adj"/>
            </a:avLst>
          </a:prstGeom>
          <a:solidFill>
            <a:srgbClr val="4A2C8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9"/>
          <p:cNvSpPr/>
          <p:nvPr/>
        </p:nvSpPr>
        <p:spPr>
          <a:xfrm>
            <a:off x="4071640" y="3735660"/>
            <a:ext cx="2546524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Posztimpresszionizmus</a:t>
            </a:r>
            <a:endParaRPr b="0" i="0" sz="1350" u="none" cap="none" strike="noStrike"/>
          </a:p>
        </p:txBody>
      </p:sp>
      <p:sp>
        <p:nvSpPr>
          <p:cNvPr id="166" name="Google Shape;166;p19"/>
          <p:cNvSpPr/>
          <p:nvPr/>
        </p:nvSpPr>
        <p:spPr>
          <a:xfrm>
            <a:off x="4071640" y="4042172"/>
            <a:ext cx="4429720" cy="4536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Van Gogh, Gauguin, Cézanne — az impresszionizmus örökségén túl: erőteljes színek, személyes érzelmek, geometrikus struktúra.</a:t>
            </a:r>
            <a:endParaRPr b="0" i="0" sz="1100" u="none" cap="none" strike="noStrike"/>
          </a:p>
        </p:txBody>
      </p:sp>
      <p:pic>
        <p:nvPicPr>
          <p:cNvPr id="167" name="Google Shape;16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73" name="Google Shape;173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8379" y="1253133"/>
            <a:ext cx="2637234" cy="2637234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20"/>
          <p:cNvSpPr/>
          <p:nvPr/>
        </p:nvSpPr>
        <p:spPr>
          <a:xfrm>
            <a:off x="3470746" y="653430"/>
            <a:ext cx="1199927" cy="260821"/>
          </a:xfrm>
          <a:prstGeom prst="roundRect">
            <a:avLst>
              <a:gd fmla="val 17978" name="adj"/>
            </a:avLst>
          </a:prstGeom>
          <a:solidFill>
            <a:srgbClr val="1E0C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0"/>
          <p:cNvSpPr/>
          <p:nvPr/>
        </p:nvSpPr>
        <p:spPr>
          <a:xfrm>
            <a:off x="3554462" y="695251"/>
            <a:ext cx="1489695" cy="1771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850"/>
              <a:buFont typeface="Heebo"/>
              <a:buNone/>
            </a:pPr>
            <a:r>
              <a:rPr b="0" i="0" lang="en-US" sz="8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1907–1920-AS ÉVEK</a:t>
            </a:r>
            <a:endParaRPr b="0" i="0" sz="850" u="none" cap="none" strike="noStrike"/>
          </a:p>
        </p:txBody>
      </p:sp>
      <p:sp>
        <p:nvSpPr>
          <p:cNvPr id="176" name="Google Shape;176;p20"/>
          <p:cNvSpPr/>
          <p:nvPr/>
        </p:nvSpPr>
        <p:spPr>
          <a:xfrm>
            <a:off x="3470746" y="969169"/>
            <a:ext cx="5189562" cy="87213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00"/>
              <a:buFont typeface="Montserrat"/>
              <a:buNone/>
            </a:pPr>
            <a:r>
              <a:rPr b="0" i="0" lang="en-US" sz="270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Kubizmus: A Perspektíva Szétbomlasztása</a:t>
            </a:r>
            <a:endParaRPr b="0" i="0" sz="2700" u="none" cap="none" strike="noStrike"/>
          </a:p>
        </p:txBody>
      </p:sp>
      <p:sp>
        <p:nvSpPr>
          <p:cNvPr id="177" name="Google Shape;177;p20"/>
          <p:cNvSpPr/>
          <p:nvPr/>
        </p:nvSpPr>
        <p:spPr>
          <a:xfrm>
            <a:off x="3470746" y="1978670"/>
            <a:ext cx="5189562" cy="442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50"/>
              <a:buFont typeface="Heebo"/>
              <a:buNone/>
            </a:pPr>
            <a:r>
              <a:rPr b="0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Picasso és Braque forradalma: az egyetlen nézőpont helyett </a:t>
            </a:r>
            <a:r>
              <a:rPr b="1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egyidejűleg több szögből</a:t>
            </a:r>
            <a:r>
              <a:rPr b="0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ábrázolták a valóságot. A tárgy nem látszat, hanem fogalom.</a:t>
            </a:r>
            <a:endParaRPr b="0" i="0" sz="1050" u="none" cap="none" strike="noStrike"/>
          </a:p>
        </p:txBody>
      </p:sp>
      <p:sp>
        <p:nvSpPr>
          <p:cNvPr id="178" name="Google Shape;178;p20"/>
          <p:cNvSpPr/>
          <p:nvPr/>
        </p:nvSpPr>
        <p:spPr>
          <a:xfrm>
            <a:off x="3470746" y="2545184"/>
            <a:ext cx="5189562" cy="9819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342900" lvl="0" marL="34290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50"/>
              <a:buFont typeface="Heebo"/>
              <a:buChar char="•"/>
            </a:pPr>
            <a:r>
              <a:rPr b="1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Analitikus kubizmus:</a:t>
            </a:r>
            <a:r>
              <a:rPr b="0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szürke-barna tónusok, szétbontott formák, alig felismerhető tárgyak</a:t>
            </a:r>
            <a:endParaRPr b="0" i="0" sz="1050" u="none" cap="none" strike="noStrike"/>
          </a:p>
          <a:p>
            <a:pPr indent="-342900" lvl="0" marL="34290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50"/>
              <a:buFont typeface="Heebo"/>
              <a:buChar char="•"/>
            </a:pPr>
            <a:r>
              <a:rPr b="1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Szintetikus kubizmus:</a:t>
            </a:r>
            <a:r>
              <a:rPr b="0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kollázs technika, újságcikkek, tapéta töredékei a vásznon</a:t>
            </a:r>
            <a:endParaRPr b="0" i="0" sz="1050" u="none" cap="none" strike="noStrike"/>
          </a:p>
          <a:p>
            <a:pPr indent="-342900" lvl="0" marL="34290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050"/>
              <a:buFont typeface="Heebo"/>
              <a:buChar char="•"/>
            </a:pPr>
            <a:r>
              <a:rPr b="1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Hatása:</a:t>
            </a:r>
            <a:r>
              <a:rPr b="0" i="0" lang="en-US" sz="105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 az absztrakt művészet, a konstruktivizmus és a modern design előfutára</a:t>
            </a:r>
            <a:endParaRPr b="0" i="0" sz="1050" u="none" cap="none" strike="noStrike"/>
          </a:p>
        </p:txBody>
      </p:sp>
      <p:sp>
        <p:nvSpPr>
          <p:cNvPr id="179" name="Google Shape;179;p20"/>
          <p:cNvSpPr/>
          <p:nvPr/>
        </p:nvSpPr>
        <p:spPr>
          <a:xfrm>
            <a:off x="3470746" y="3681636"/>
            <a:ext cx="5189562" cy="808434"/>
          </a:xfrm>
          <a:prstGeom prst="roundRect">
            <a:avLst>
              <a:gd fmla="val 7250" name="adj"/>
            </a:avLst>
          </a:prstGeom>
          <a:solidFill>
            <a:srgbClr val="1E0C4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eencoded.png" id="180" name="Google Shape;18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10273" y="3886274"/>
            <a:ext cx="174427" cy="139526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0"/>
          <p:cNvSpPr/>
          <p:nvPr/>
        </p:nvSpPr>
        <p:spPr>
          <a:xfrm>
            <a:off x="3924226" y="3853830"/>
            <a:ext cx="4596557" cy="442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2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50"/>
              <a:buFont typeface="Heebo"/>
              <a:buNone/>
            </a:pPr>
            <a:r>
              <a:rPr b="0" i="0" lang="en-US" sz="1050" u="none" cap="none" strike="noStrike">
                <a:solidFill>
                  <a:srgbClr val="FFFFFF"/>
                </a:solidFill>
                <a:latin typeface="Heebo"/>
                <a:ea typeface="Heebo"/>
                <a:cs typeface="Heebo"/>
                <a:sym typeface="Heebo"/>
              </a:rPr>
              <a:t>A „Les Demoiselles d'Avignon" (1907) a kubizmus születési dátuma — és az afrikai maszkok hatása is érezhető rajta.</a:t>
            </a:r>
            <a:endParaRPr b="0" i="0" sz="1050" u="none" cap="none" strike="noStrike"/>
          </a:p>
        </p:txBody>
      </p:sp>
      <p:pic>
        <p:nvPicPr>
          <p:cNvPr id="182" name="Google Shape;18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/>
          <p:nvPr/>
        </p:nvSpPr>
        <p:spPr>
          <a:xfrm>
            <a:off x="496119" y="950119"/>
            <a:ext cx="6681192" cy="4429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403225" lvl="0" marL="45720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F2F0F4"/>
              </a:buClr>
              <a:buSzPts val="2750"/>
              <a:buFont typeface="Montserrat"/>
              <a:buChar char="●"/>
            </a:pPr>
            <a:r>
              <a:rPr b="0" i="0" lang="en-US" sz="2750" u="none" cap="none" strike="noStrike">
                <a:solidFill>
                  <a:srgbClr val="F2F0F4"/>
                </a:solidFill>
                <a:latin typeface="Montserrat"/>
                <a:ea typeface="Montserrat"/>
                <a:cs typeface="Montserrat"/>
                <a:sym typeface="Montserrat"/>
              </a:rPr>
              <a:t>További Művészeti Ágak és Stílusok</a:t>
            </a:r>
            <a:endParaRPr b="0" i="0" sz="2750" u="none" cap="none" strike="noStrike"/>
          </a:p>
        </p:txBody>
      </p:sp>
      <p:sp>
        <p:nvSpPr>
          <p:cNvPr id="189" name="Google Shape;189;p21"/>
          <p:cNvSpPr/>
          <p:nvPr/>
        </p:nvSpPr>
        <p:spPr>
          <a:xfrm>
            <a:off x="496119" y="1676623"/>
            <a:ext cx="8608963" cy="226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20. század robbanásszerű sokszínűséget hozott — rövid áttekintés a legfontosabb irányzatokról:</a:t>
            </a:r>
            <a:endParaRPr b="0" i="0" sz="1100" u="none" cap="none" strike="noStrike"/>
          </a:p>
        </p:txBody>
      </p:sp>
      <p:pic>
        <p:nvPicPr>
          <p:cNvPr descr="preencoded.png" id="190" name="Google Shape;190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6119" y="2062907"/>
            <a:ext cx="838200" cy="5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1"/>
          <p:cNvSpPr/>
          <p:nvPr/>
        </p:nvSpPr>
        <p:spPr>
          <a:xfrm>
            <a:off x="496119" y="2758083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Szürrealizmus</a:t>
            </a:r>
            <a:endParaRPr b="0" i="0" sz="1350" u="none" cap="none" strike="noStrike"/>
          </a:p>
        </p:txBody>
      </p:sp>
      <p:sp>
        <p:nvSpPr>
          <p:cNvPr id="192" name="Google Shape;192;p21"/>
          <p:cNvSpPr/>
          <p:nvPr/>
        </p:nvSpPr>
        <p:spPr>
          <a:xfrm>
            <a:off x="496119" y="3064594"/>
            <a:ext cx="1905000" cy="907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Dalí, Magritte — az álmok és a tudatalatti világa a vásznon. Logika nélküli, mégis megragadó képek.</a:t>
            </a:r>
            <a:endParaRPr b="0" i="0" sz="1100" u="none" cap="none" strike="noStrike"/>
          </a:p>
        </p:txBody>
      </p:sp>
      <p:pic>
        <p:nvPicPr>
          <p:cNvPr descr="preencoded.png" id="193" name="Google Shape;193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78298" y="2062907"/>
            <a:ext cx="838200" cy="5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1"/>
          <p:cNvSpPr/>
          <p:nvPr/>
        </p:nvSpPr>
        <p:spPr>
          <a:xfrm>
            <a:off x="2578298" y="2758083"/>
            <a:ext cx="1905074" cy="44291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Absztrakt expresszionizmus</a:t>
            </a:r>
            <a:endParaRPr b="0" i="0" sz="1350" u="none" cap="none" strike="noStrike"/>
          </a:p>
        </p:txBody>
      </p:sp>
      <p:sp>
        <p:nvSpPr>
          <p:cNvPr id="195" name="Google Shape;195;p21"/>
          <p:cNvSpPr/>
          <p:nvPr/>
        </p:nvSpPr>
        <p:spPr>
          <a:xfrm>
            <a:off x="2578298" y="3286051"/>
            <a:ext cx="1905074" cy="907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Pollock, Rothko — az érzelmek közvetlen, nem figuratív kifejezése. New York vette át Párizs szerepét.</a:t>
            </a:r>
            <a:endParaRPr b="0" i="0" sz="1100" u="none" cap="none" strike="noStrike"/>
          </a:p>
        </p:txBody>
      </p:sp>
      <p:pic>
        <p:nvPicPr>
          <p:cNvPr descr="preencoded.png" id="196" name="Google Shape;196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60553" y="2062907"/>
            <a:ext cx="838200" cy="5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21"/>
          <p:cNvSpPr/>
          <p:nvPr/>
        </p:nvSpPr>
        <p:spPr>
          <a:xfrm>
            <a:off x="4660553" y="2758083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Pop Art</a:t>
            </a:r>
            <a:endParaRPr b="0" i="0" sz="1350" u="none" cap="none" strike="noStrike"/>
          </a:p>
        </p:txBody>
      </p:sp>
      <p:sp>
        <p:nvSpPr>
          <p:cNvPr id="198" name="Google Shape;198;p21"/>
          <p:cNvSpPr/>
          <p:nvPr/>
        </p:nvSpPr>
        <p:spPr>
          <a:xfrm>
            <a:off x="4660553" y="3064594"/>
            <a:ext cx="1905074" cy="907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Warhol, Lichtenstein — a fogyasztói kultúra és a tömegmédium képei váltak magas művészetté.</a:t>
            </a:r>
            <a:endParaRPr b="0" i="0" sz="1100" u="none" cap="none" strike="noStrike"/>
          </a:p>
        </p:txBody>
      </p:sp>
      <p:pic>
        <p:nvPicPr>
          <p:cNvPr descr="preencoded.png" id="199" name="Google Shape;199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742807" y="2062907"/>
            <a:ext cx="838200" cy="517996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1"/>
          <p:cNvSpPr/>
          <p:nvPr/>
        </p:nvSpPr>
        <p:spPr>
          <a:xfrm>
            <a:off x="6742807" y="2758083"/>
            <a:ext cx="2229222" cy="2214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350"/>
              <a:buFont typeface="Montserrat"/>
              <a:buNone/>
            </a:pPr>
            <a:r>
              <a:rPr b="0" i="0" lang="en-US" sz="1350" u="none" cap="none" strike="noStrike">
                <a:solidFill>
                  <a:srgbClr val="DCD7E5"/>
                </a:solidFill>
                <a:latin typeface="Montserrat"/>
                <a:ea typeface="Montserrat"/>
                <a:cs typeface="Montserrat"/>
                <a:sym typeface="Montserrat"/>
              </a:rPr>
              <a:t>Minimalizmus</a:t>
            </a:r>
            <a:endParaRPr b="0" i="0" sz="1350" u="none" cap="none" strike="noStrike"/>
          </a:p>
        </p:txBody>
      </p:sp>
      <p:sp>
        <p:nvSpPr>
          <p:cNvPr id="201" name="Google Shape;201;p21"/>
          <p:cNvSpPr/>
          <p:nvPr/>
        </p:nvSpPr>
        <p:spPr>
          <a:xfrm>
            <a:off x="6742807" y="3064594"/>
            <a:ext cx="1905074" cy="9072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33000"/>
              </a:lnSpc>
              <a:spcBef>
                <a:spcPts val="0"/>
              </a:spcBef>
              <a:spcAft>
                <a:spcPts val="0"/>
              </a:spcAft>
              <a:buClr>
                <a:srgbClr val="DCD7E5"/>
              </a:buClr>
              <a:buSzPts val="1100"/>
              <a:buFont typeface="Heebo"/>
              <a:buNone/>
            </a:pPr>
            <a:r>
              <a:rPr b="0" i="0" lang="en-US" sz="1100" u="none" cap="none" strike="noStrike">
                <a:solidFill>
                  <a:srgbClr val="DCD7E5"/>
                </a:solidFill>
                <a:latin typeface="Heebo"/>
                <a:ea typeface="Heebo"/>
                <a:cs typeface="Heebo"/>
                <a:sym typeface="Heebo"/>
              </a:rPr>
              <a:t>A felesleges elhagyása — tiszta formák, kevés szín, ipari anyagok. A „kevesebb több" elve a művészetben.</a:t>
            </a:r>
            <a:endParaRPr b="0" i="0" sz="1100" u="none" cap="none" strike="noStrike"/>
          </a:p>
        </p:txBody>
      </p:sp>
      <p:pic>
        <p:nvPicPr>
          <p:cNvPr id="202" name="Google Shape;20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72825" y="4843400"/>
            <a:ext cx="2071175" cy="3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1"/>
          <p:cNvSpPr txBox="1"/>
          <p:nvPr/>
        </p:nvSpPr>
        <p:spPr>
          <a:xfrm>
            <a:off x="0" y="2228598"/>
            <a:ext cx="59136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